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60" r:id="rId5"/>
    <p:sldId id="261" r:id="rId6"/>
    <p:sldId id="262" r:id="rId7"/>
    <p:sldId id="259" r:id="rId8"/>
    <p:sldId id="263" r:id="rId9"/>
    <p:sldId id="265" r:id="rId10"/>
    <p:sldId id="266" r:id="rId11"/>
    <p:sldId id="268" r:id="rId12"/>
    <p:sldId id="264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7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C5975-F3FD-4F78-981C-5429CCD5B3B2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4E44D-3AAA-445B-93E4-668F95F67D5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3270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4E44D-3AAA-445B-93E4-668F95F67D5E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0580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27CDF4-933F-4A33-B86B-EAFA5C6B1731}" type="datetime1">
              <a:rPr lang="en-US" smtClean="0"/>
              <a:t>7/18/2022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E0EAD8-22C1-41C2-BB17-0A2419E06AC1}" type="datetime1">
              <a:rPr lang="en-US" smtClean="0"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499BBC5-24EF-4327-90A8-F57CD574B6E2}" type="datetime1">
              <a:rPr lang="en-US" smtClean="0"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E3B990-5A57-453E-BDC2-F945385EC73E}" type="datetime1">
              <a:rPr lang="en-US" smtClean="0"/>
              <a:t>7/18/2022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33A4CD-ACF4-4754-B6F1-8496911FF1BF}" type="datetime1">
              <a:rPr lang="en-US" smtClean="0"/>
              <a:t>7/18/2022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81EFAC-8478-4419-9488-4A3D920E2169}" type="datetime1">
              <a:rPr lang="en-US" smtClean="0"/>
              <a:t>7/18/2022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B271A9-A1DA-43B4-8F99-64CBBDE362E9}" type="datetime1">
              <a:rPr lang="en-US" smtClean="0"/>
              <a:t>7/18/2022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3A1CCB-21E9-4C6D-89A7-06FF4C00A482}" type="datetime1">
              <a:rPr lang="en-US" smtClean="0"/>
              <a:t>7/18/2022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AF7853-CA74-4DC9-A0CB-E2F5E4FCF896}" type="datetime1">
              <a:rPr lang="en-US" smtClean="0"/>
              <a:t>7/18/2022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FD64E1-860C-4487-A220-117F8C7B67E8}" type="datetime1">
              <a:rPr lang="en-US" smtClean="0"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E3CBCF-400F-4CDC-BCE7-A0BFA3F58110}" type="datetime1">
              <a:rPr lang="en-US" smtClean="0"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9C95268D-B2BC-4198-BC70-3BD7A4CA8D65}" type="datetime1">
              <a:rPr lang="en-US" smtClean="0"/>
              <a:t>7/18/2022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2376" y="533400"/>
            <a:ext cx="7772400" cy="1828800"/>
          </a:xfrm>
        </p:spPr>
        <p:txBody>
          <a:bodyPr/>
          <a:lstStyle/>
          <a:p>
            <a:r>
              <a:rPr lang="en-US" dirty="0" smtClean="0"/>
              <a:t>Chapter 3: </a:t>
            </a:r>
            <a:r>
              <a:rPr lang="en-US" dirty="0" err="1" smtClean="0"/>
              <a:t>Pharaceutical</a:t>
            </a:r>
            <a:r>
              <a:rPr lang="en-US" dirty="0" smtClean="0"/>
              <a:t> Drugs</a:t>
            </a:r>
            <a:endParaRPr lang="en-IN" dirty="0"/>
          </a:p>
        </p:txBody>
      </p:sp>
      <p:pic>
        <p:nvPicPr>
          <p:cNvPr id="1026" name="Picture 2" descr="D:\Pooja GC Paonta\B.Sc\B.Sc. Notes\downloa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3505200"/>
            <a:ext cx="5562600" cy="2729151"/>
          </a:xfrm>
          <a:prstGeom prst="rect">
            <a:avLst/>
          </a:prstGeom>
          <a:noFill/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183880" cy="1051560"/>
          </a:xfrm>
        </p:spPr>
        <p:txBody>
          <a:bodyPr/>
          <a:lstStyle/>
          <a:p>
            <a:r>
              <a:rPr lang="en-US" dirty="0" smtClean="0"/>
              <a:t>Drugs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183880" cy="4187952"/>
          </a:xfrm>
        </p:spPr>
        <p:txBody>
          <a:bodyPr>
            <a:normAutofit/>
          </a:bodyPr>
          <a:lstStyle/>
          <a:p>
            <a:pPr algn="just"/>
            <a:r>
              <a:rPr lang="en-IN" dirty="0" smtClean="0"/>
              <a:t>A drug is a chemical substance, typically of known structure, which, when administered to a living organism, produces a biological effect. A pharmaceutical drug, also called a medication or medicine, is a chemical substance used to treat, cure, prevent, or diagnose a disease or to promote well-being.</a:t>
            </a:r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183880" cy="1051560"/>
          </a:xfrm>
        </p:spPr>
        <p:txBody>
          <a:bodyPr/>
          <a:lstStyle/>
          <a:p>
            <a:r>
              <a:rPr lang="en-US" dirty="0" smtClean="0"/>
              <a:t>Steps in Drug Discovery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828800"/>
            <a:ext cx="8183880" cy="4187952"/>
          </a:xfrm>
        </p:spPr>
        <p:txBody>
          <a:bodyPr/>
          <a:lstStyle/>
          <a:p>
            <a:r>
              <a:rPr lang="en-US" dirty="0" smtClean="0"/>
              <a:t>Step I: Target identification</a:t>
            </a:r>
          </a:p>
          <a:p>
            <a:r>
              <a:rPr lang="en-US" dirty="0" smtClean="0"/>
              <a:t>Step II: Drug metabolism</a:t>
            </a:r>
          </a:p>
          <a:p>
            <a:r>
              <a:rPr lang="en-US" dirty="0" smtClean="0"/>
              <a:t>Step III: Lead discovery</a:t>
            </a:r>
          </a:p>
          <a:p>
            <a:r>
              <a:rPr lang="en-US" dirty="0" smtClean="0"/>
              <a:t>Step IV: Lead optimization</a:t>
            </a:r>
          </a:p>
          <a:p>
            <a:r>
              <a:rPr lang="en-US" dirty="0" smtClean="0"/>
              <a:t>Step V: Pre-clinical and Clinical development</a:t>
            </a:r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183880" cy="1051560"/>
          </a:xfrm>
        </p:spPr>
        <p:txBody>
          <a:bodyPr/>
          <a:lstStyle/>
          <a:p>
            <a:r>
              <a:rPr lang="en-US" dirty="0" smtClean="0"/>
              <a:t>Classification of Drugs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828800"/>
            <a:ext cx="8183880" cy="4187952"/>
          </a:xfrm>
        </p:spPr>
        <p:txBody>
          <a:bodyPr/>
          <a:lstStyle/>
          <a:p>
            <a:r>
              <a:rPr lang="en-US" dirty="0" smtClean="0"/>
              <a:t>I: On the basis of pharmacological effect</a:t>
            </a:r>
          </a:p>
          <a:p>
            <a:r>
              <a:rPr lang="en-US" dirty="0" smtClean="0"/>
              <a:t>II: On the basis of action on a particular biochemical process</a:t>
            </a:r>
          </a:p>
          <a:p>
            <a:r>
              <a:rPr lang="en-US" dirty="0" smtClean="0"/>
              <a:t>III: On the basis of chemical structure</a:t>
            </a:r>
          </a:p>
          <a:p>
            <a:r>
              <a:rPr lang="en-US" dirty="0" smtClean="0"/>
              <a:t>IV: On the basis of molecular targets</a:t>
            </a:r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Interaction of drugs with targets</a:t>
            </a:r>
            <a:endParaRPr lang="en-IN" dirty="0"/>
          </a:p>
        </p:txBody>
      </p:sp>
      <p:pic>
        <p:nvPicPr>
          <p:cNvPr id="2050" name="Picture 2" descr="D:\Pooja GC Paonta\B.Sc\B.Sc. Notes\Enzyme-substrate_bindin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0639" y="2133600"/>
            <a:ext cx="7577561" cy="2947987"/>
          </a:xfrm>
          <a:prstGeom prst="rect">
            <a:avLst/>
          </a:prstGeom>
          <a:noFill/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183880" cy="1051560"/>
          </a:xfrm>
        </p:spPr>
        <p:txBody>
          <a:bodyPr/>
          <a:lstStyle/>
          <a:p>
            <a:r>
              <a:rPr lang="en-US" dirty="0" smtClean="0"/>
              <a:t>Receptors as Drug targets</a:t>
            </a:r>
            <a:endParaRPr lang="en-IN" dirty="0"/>
          </a:p>
        </p:txBody>
      </p:sp>
      <p:pic>
        <p:nvPicPr>
          <p:cNvPr id="3074" name="Picture 2" descr="D:\Pooja GC Paonta\B.Sc\B.Sc. Notes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885877"/>
            <a:ext cx="5638800" cy="3067123"/>
          </a:xfrm>
          <a:prstGeom prst="rect">
            <a:avLst/>
          </a:prstGeom>
          <a:noFill/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Chemicals in Medicines and Health Care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183880" cy="4187952"/>
          </a:xfrm>
        </p:spPr>
        <p:txBody>
          <a:bodyPr/>
          <a:lstStyle/>
          <a:p>
            <a:r>
              <a:rPr lang="en-US" dirty="0" smtClean="0"/>
              <a:t>The chemical substances used for treatment of diseases and for reducing suffering from pain are called medicines or drugs.</a:t>
            </a:r>
          </a:p>
          <a:p>
            <a:r>
              <a:rPr lang="en-US" dirty="0" smtClean="0"/>
              <a:t>The term chemotherapy is used for the science in which suitable chemicals are used for the treatment of a disease.</a:t>
            </a:r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183880" cy="1051560"/>
          </a:xfrm>
        </p:spPr>
        <p:txBody>
          <a:bodyPr>
            <a:normAutofit/>
          </a:bodyPr>
          <a:lstStyle/>
          <a:p>
            <a:r>
              <a:rPr lang="en-US" dirty="0" smtClean="0"/>
              <a:t>Some of medicinal compounds: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183880" cy="4187952"/>
          </a:xfrm>
        </p:spPr>
        <p:txBody>
          <a:bodyPr>
            <a:normAutofit/>
          </a:bodyPr>
          <a:lstStyle/>
          <a:p>
            <a:r>
              <a:rPr lang="en-US" dirty="0" smtClean="0"/>
              <a:t>Antipyretics: The chemical substances used to lower the temperature. E.g. aspirin, </a:t>
            </a:r>
            <a:r>
              <a:rPr lang="en-US" dirty="0" err="1" smtClean="0"/>
              <a:t>paracetamol</a:t>
            </a:r>
            <a:r>
              <a:rPr lang="en-US" dirty="0" smtClean="0"/>
              <a:t>.</a:t>
            </a:r>
          </a:p>
          <a:p>
            <a:r>
              <a:rPr lang="en-US" dirty="0" smtClean="0"/>
              <a:t>Analgesics: The chemical substances used to relieve pains without causing impairment of consciousness, mental confusion etc. E.g. aspirin, ibuprofen, </a:t>
            </a:r>
            <a:r>
              <a:rPr lang="en-US" dirty="0" err="1" smtClean="0"/>
              <a:t>diclofenac</a:t>
            </a:r>
            <a:r>
              <a:rPr lang="en-US" dirty="0" smtClean="0"/>
              <a:t> sodium.</a:t>
            </a:r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183880" cy="55626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Tranquilizers: The chemical substances used for the treatment of stress, fatigue, mild and severe mental disease. E.g. </a:t>
            </a:r>
            <a:r>
              <a:rPr lang="en-US" dirty="0" err="1" smtClean="0"/>
              <a:t>noradrenaline</a:t>
            </a:r>
            <a:r>
              <a:rPr lang="en-US" dirty="0" smtClean="0"/>
              <a:t>, </a:t>
            </a:r>
            <a:r>
              <a:rPr lang="en-US" dirty="0" err="1" smtClean="0"/>
              <a:t>iproniazid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Antiseptics: The chemical substances used to either kill or prevent the growth of micro-organism. E.g. </a:t>
            </a:r>
            <a:r>
              <a:rPr lang="en-US" dirty="0" err="1" smtClean="0"/>
              <a:t>dettol</a:t>
            </a:r>
            <a:r>
              <a:rPr lang="en-US" dirty="0" smtClean="0"/>
              <a:t>, </a:t>
            </a:r>
            <a:r>
              <a:rPr lang="en-US" dirty="0" err="1" smtClean="0"/>
              <a:t>bithional</a:t>
            </a:r>
            <a:r>
              <a:rPr lang="en-US" dirty="0" smtClean="0"/>
              <a:t>, iodine.</a:t>
            </a:r>
          </a:p>
          <a:p>
            <a:endParaRPr lang="en-US" dirty="0" smtClean="0"/>
          </a:p>
          <a:p>
            <a:r>
              <a:rPr lang="en-US" dirty="0" smtClean="0"/>
              <a:t>Disinfectant: The chemical substances used to kill micro-organism but cannot be applied on living tissues. E.g. </a:t>
            </a:r>
            <a:r>
              <a:rPr lang="en-US" dirty="0" err="1" smtClean="0"/>
              <a:t>thymol</a:t>
            </a:r>
            <a:r>
              <a:rPr lang="en-US" dirty="0" smtClean="0"/>
              <a:t>, chlorine (0.2-0.4 </a:t>
            </a:r>
            <a:r>
              <a:rPr lang="en-US" dirty="0" err="1" smtClean="0"/>
              <a:t>ppm</a:t>
            </a:r>
            <a:r>
              <a:rPr lang="en-US" dirty="0" smtClean="0"/>
              <a:t>)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183880" cy="5410200"/>
          </a:xfrm>
        </p:spPr>
        <p:txBody>
          <a:bodyPr>
            <a:normAutofit/>
          </a:bodyPr>
          <a:lstStyle/>
          <a:p>
            <a:r>
              <a:rPr lang="en-US" dirty="0" err="1" smtClean="0"/>
              <a:t>Antimalarials</a:t>
            </a:r>
            <a:r>
              <a:rPr lang="en-US" dirty="0" smtClean="0"/>
              <a:t>: The chemical substances used for the treatment of malaria. E.g. </a:t>
            </a:r>
            <a:r>
              <a:rPr lang="en-US" dirty="0" err="1" smtClean="0"/>
              <a:t>chloroquine</a:t>
            </a:r>
            <a:r>
              <a:rPr lang="en-US" dirty="0" smtClean="0"/>
              <a:t>, </a:t>
            </a:r>
            <a:r>
              <a:rPr lang="en-US" dirty="0" err="1" smtClean="0"/>
              <a:t>paraquine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Antimicrobials: The chemical substances used to cure infections due to micro-organisms. E.g. </a:t>
            </a:r>
            <a:r>
              <a:rPr lang="en-US" dirty="0" err="1" smtClean="0"/>
              <a:t>prontosil</a:t>
            </a:r>
            <a:r>
              <a:rPr lang="en-US" dirty="0" smtClean="0"/>
              <a:t>, </a:t>
            </a:r>
            <a:r>
              <a:rPr lang="en-US" dirty="0" err="1" smtClean="0"/>
              <a:t>sulphadiazine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err="1" smtClean="0"/>
              <a:t>Antifertility</a:t>
            </a:r>
            <a:r>
              <a:rPr lang="en-US" dirty="0" smtClean="0"/>
              <a:t> drugs: The chemical substances used to control pregnancy. E.g. </a:t>
            </a:r>
            <a:r>
              <a:rPr lang="en-US" dirty="0" err="1" smtClean="0"/>
              <a:t>mifepristone</a:t>
            </a:r>
            <a:r>
              <a:rPr lang="en-US" dirty="0" smtClean="0"/>
              <a:t>, </a:t>
            </a:r>
            <a:r>
              <a:rPr lang="en-US" dirty="0" err="1" smtClean="0"/>
              <a:t>ormeloxifene</a:t>
            </a:r>
            <a:r>
              <a:rPr lang="en-US" dirty="0" smtClean="0"/>
              <a:t>.</a:t>
            </a:r>
            <a:endParaRPr lang="en-IN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183880" cy="5410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Antibiotics: The chemical substances produced by micro-organisms and can inhibit the growth or even destroy other micro organism. E.g. penicillin, </a:t>
            </a:r>
            <a:r>
              <a:rPr lang="en-US" dirty="0" err="1" smtClean="0"/>
              <a:t>ampicillin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Antacids: The chemical substances which neutralize excess acid in gastric juices and give relief from acidity, heart burns and gastric ulcers. E.g. ranitidine, </a:t>
            </a:r>
            <a:r>
              <a:rPr lang="en-US" dirty="0" err="1" smtClean="0"/>
              <a:t>omeprazole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Antihistamines: The chemical substances which diminish or abolish the main actions of histamine released in the body and hence prevent the allergic reactions. E.g. </a:t>
            </a:r>
            <a:r>
              <a:rPr lang="en-US" dirty="0" err="1" smtClean="0"/>
              <a:t>terfenadine</a:t>
            </a:r>
            <a:r>
              <a:rPr lang="en-US" dirty="0" smtClean="0"/>
              <a:t>, </a:t>
            </a:r>
            <a:r>
              <a:rPr lang="en-US" dirty="0" err="1" smtClean="0"/>
              <a:t>promethazine</a:t>
            </a:r>
            <a:r>
              <a:rPr lang="en-US" dirty="0" smtClean="0"/>
              <a:t>.</a:t>
            </a:r>
            <a:endParaRPr lang="en-IN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US" sz="6700" dirty="0" smtClean="0"/>
              <a:t>Thank You</a:t>
            </a:r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0</TotalTime>
  <Words>512</Words>
  <Application>Microsoft Office PowerPoint</Application>
  <PresentationFormat>On-screen Show (4:3)</PresentationFormat>
  <Paragraphs>51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Calibri</vt:lpstr>
      <vt:lpstr>Verdana</vt:lpstr>
      <vt:lpstr>Wingdings 2</vt:lpstr>
      <vt:lpstr>Aspect</vt:lpstr>
      <vt:lpstr>Chapter 3: Pharaceutical Drugs</vt:lpstr>
      <vt:lpstr>Drugs</vt:lpstr>
      <vt:lpstr>Steps in Drug Discovery</vt:lpstr>
      <vt:lpstr>Classification of Drugs</vt:lpstr>
      <vt:lpstr>Interaction of drugs with targets</vt:lpstr>
      <vt:lpstr>Receptors as Drug targets</vt:lpstr>
      <vt:lpstr>Chemicals in Medicines and Health Care</vt:lpstr>
      <vt:lpstr>Some of medicinal compounds: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3: Pharaceutical Drugs</dc:title>
  <dc:creator>admin</dc:creator>
  <cp:lastModifiedBy>chemistry</cp:lastModifiedBy>
  <cp:revision>2</cp:revision>
  <dcterms:created xsi:type="dcterms:W3CDTF">2006-08-16T00:00:00Z</dcterms:created>
  <dcterms:modified xsi:type="dcterms:W3CDTF">2022-07-18T05:23:05Z</dcterms:modified>
</cp:coreProperties>
</file>